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4" r:id="rId17"/>
    <p:sldId id="270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9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171AF-3A8B-4F2D-A59F-7E48FC23AEAD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F2D365A-1143-4064-8EB9-EDDBE9C23E4E}">
      <dgm:prSet/>
      <dgm:spPr/>
      <dgm:t>
        <a:bodyPr/>
        <a:lstStyle/>
        <a:p>
          <a:r>
            <a:rPr lang="nl-NL"/>
            <a:t>Tanden wegen per stuk tussen de 1 en 2 gram.</a:t>
          </a:r>
          <a:endParaRPr lang="en-US"/>
        </a:p>
      </dgm:t>
    </dgm:pt>
    <dgm:pt modelId="{A5B4C460-F2A9-42CC-9500-07539850B554}" type="parTrans" cxnId="{0E6F3E19-E3EA-4067-9B4B-4F75119DD6E9}">
      <dgm:prSet/>
      <dgm:spPr/>
      <dgm:t>
        <a:bodyPr/>
        <a:lstStyle/>
        <a:p>
          <a:endParaRPr lang="en-US"/>
        </a:p>
      </dgm:t>
    </dgm:pt>
    <dgm:pt modelId="{000759F5-7D32-4DB6-A770-B4375F4A9C54}" type="sibTrans" cxnId="{0E6F3E19-E3EA-4067-9B4B-4F75119DD6E9}">
      <dgm:prSet/>
      <dgm:spPr/>
      <dgm:t>
        <a:bodyPr/>
        <a:lstStyle/>
        <a:p>
          <a:endParaRPr lang="en-US"/>
        </a:p>
      </dgm:t>
    </dgm:pt>
    <dgm:pt modelId="{DF7F36A0-A401-4ACE-9A99-82DD2C6C7582}">
      <dgm:prSet/>
      <dgm:spPr/>
      <dgm:t>
        <a:bodyPr/>
        <a:lstStyle/>
        <a:p>
          <a:r>
            <a:rPr lang="nl-NL"/>
            <a:t>Mensen: 30 Tanden</a:t>
          </a:r>
          <a:endParaRPr lang="en-US"/>
        </a:p>
      </dgm:t>
    </dgm:pt>
    <dgm:pt modelId="{A23C34E2-1E10-458D-92E4-EF6FD77986E3}" type="parTrans" cxnId="{56A66758-FA2B-469C-9095-A2AED979193A}">
      <dgm:prSet/>
      <dgm:spPr/>
      <dgm:t>
        <a:bodyPr/>
        <a:lstStyle/>
        <a:p>
          <a:endParaRPr lang="en-US"/>
        </a:p>
      </dgm:t>
    </dgm:pt>
    <dgm:pt modelId="{29EC831C-F313-4F0B-91BA-D7CA73A12E13}" type="sibTrans" cxnId="{56A66758-FA2B-469C-9095-A2AED979193A}">
      <dgm:prSet/>
      <dgm:spPr/>
      <dgm:t>
        <a:bodyPr/>
        <a:lstStyle/>
        <a:p>
          <a:endParaRPr lang="en-US"/>
        </a:p>
      </dgm:t>
    </dgm:pt>
    <dgm:pt modelId="{628EA1C4-5A1A-4ECE-936A-A23823F4DB09}">
      <dgm:prSet/>
      <dgm:spPr/>
      <dgm:t>
        <a:bodyPr/>
        <a:lstStyle/>
        <a:p>
          <a:r>
            <a:rPr lang="nl-NL"/>
            <a:t>30 x 1,5 = 45 gram </a:t>
          </a:r>
          <a:endParaRPr lang="en-US"/>
        </a:p>
      </dgm:t>
    </dgm:pt>
    <dgm:pt modelId="{9D839746-49DB-497A-8BC2-4F7A0AF74836}" type="parTrans" cxnId="{975A334E-9D21-49F0-B3D5-139B70AFF3E3}">
      <dgm:prSet/>
      <dgm:spPr/>
      <dgm:t>
        <a:bodyPr/>
        <a:lstStyle/>
        <a:p>
          <a:endParaRPr lang="en-US"/>
        </a:p>
      </dgm:t>
    </dgm:pt>
    <dgm:pt modelId="{BF8EE65F-73CD-4817-B5EF-690D532132A3}" type="sibTrans" cxnId="{975A334E-9D21-49F0-B3D5-139B70AFF3E3}">
      <dgm:prSet/>
      <dgm:spPr/>
      <dgm:t>
        <a:bodyPr/>
        <a:lstStyle/>
        <a:p>
          <a:endParaRPr lang="en-US"/>
        </a:p>
      </dgm:t>
    </dgm:pt>
    <dgm:pt modelId="{FD4F8D38-A41D-41FB-8430-FD4B44816D91}">
      <dgm:prSet/>
      <dgm:spPr/>
      <dgm:t>
        <a:bodyPr/>
        <a:lstStyle/>
        <a:p>
          <a:r>
            <a:rPr lang="nl-NL"/>
            <a:t>Een snavel weegt minder dan tanden. </a:t>
          </a:r>
          <a:br>
            <a:rPr lang="nl-NL"/>
          </a:br>
          <a:r>
            <a:rPr lang="nl-NL"/>
            <a:t>De snavel van een grijze roodstaart weeg 20gram.</a:t>
          </a:r>
          <a:endParaRPr lang="en-US"/>
        </a:p>
      </dgm:t>
    </dgm:pt>
    <dgm:pt modelId="{10DA4499-6742-4535-BD74-C3E65E107455}" type="parTrans" cxnId="{A2E157A5-2F2B-4FB5-A11A-F5DCF17B185A}">
      <dgm:prSet/>
      <dgm:spPr/>
      <dgm:t>
        <a:bodyPr/>
        <a:lstStyle/>
        <a:p>
          <a:endParaRPr lang="en-US"/>
        </a:p>
      </dgm:t>
    </dgm:pt>
    <dgm:pt modelId="{5447C527-69BD-4367-92C5-5CF8930058DA}" type="sibTrans" cxnId="{A2E157A5-2F2B-4FB5-A11A-F5DCF17B185A}">
      <dgm:prSet/>
      <dgm:spPr/>
      <dgm:t>
        <a:bodyPr/>
        <a:lstStyle/>
        <a:p>
          <a:endParaRPr lang="en-US"/>
        </a:p>
      </dgm:t>
    </dgm:pt>
    <dgm:pt modelId="{0FE0E53C-09D7-43DD-96FC-304ADC8A1732}" type="pres">
      <dgm:prSet presAssocID="{E70171AF-3A8B-4F2D-A59F-7E48FC23AEAD}" presName="diagram" presStyleCnt="0">
        <dgm:presLayoutVars>
          <dgm:dir/>
          <dgm:resizeHandles val="exact"/>
        </dgm:presLayoutVars>
      </dgm:prSet>
      <dgm:spPr/>
    </dgm:pt>
    <dgm:pt modelId="{C64D080F-FAE8-47AB-851D-454CED565E65}" type="pres">
      <dgm:prSet presAssocID="{4F2D365A-1143-4064-8EB9-EDDBE9C23E4E}" presName="node" presStyleLbl="node1" presStyleIdx="0" presStyleCnt="4">
        <dgm:presLayoutVars>
          <dgm:bulletEnabled val="1"/>
        </dgm:presLayoutVars>
      </dgm:prSet>
      <dgm:spPr/>
    </dgm:pt>
    <dgm:pt modelId="{37A95B9E-2663-4BAC-99EE-5D40FDC03EA6}" type="pres">
      <dgm:prSet presAssocID="{000759F5-7D32-4DB6-A770-B4375F4A9C54}" presName="sibTrans" presStyleCnt="0"/>
      <dgm:spPr/>
    </dgm:pt>
    <dgm:pt modelId="{B62361F2-0129-4D00-BE4A-40C4AA202EDC}" type="pres">
      <dgm:prSet presAssocID="{DF7F36A0-A401-4ACE-9A99-82DD2C6C7582}" presName="node" presStyleLbl="node1" presStyleIdx="1" presStyleCnt="4">
        <dgm:presLayoutVars>
          <dgm:bulletEnabled val="1"/>
        </dgm:presLayoutVars>
      </dgm:prSet>
      <dgm:spPr/>
    </dgm:pt>
    <dgm:pt modelId="{80130CA5-BD71-4BC8-AF08-0A23B335B38B}" type="pres">
      <dgm:prSet presAssocID="{29EC831C-F313-4F0B-91BA-D7CA73A12E13}" presName="sibTrans" presStyleCnt="0"/>
      <dgm:spPr/>
    </dgm:pt>
    <dgm:pt modelId="{A2220B75-AEFA-4472-ACA2-7A125F88B79D}" type="pres">
      <dgm:prSet presAssocID="{628EA1C4-5A1A-4ECE-936A-A23823F4DB09}" presName="node" presStyleLbl="node1" presStyleIdx="2" presStyleCnt="4">
        <dgm:presLayoutVars>
          <dgm:bulletEnabled val="1"/>
        </dgm:presLayoutVars>
      </dgm:prSet>
      <dgm:spPr/>
    </dgm:pt>
    <dgm:pt modelId="{001FA0AA-B9F0-4FC4-BEA8-9D43190FF568}" type="pres">
      <dgm:prSet presAssocID="{BF8EE65F-73CD-4817-B5EF-690D532132A3}" presName="sibTrans" presStyleCnt="0"/>
      <dgm:spPr/>
    </dgm:pt>
    <dgm:pt modelId="{AE480A30-00E1-4975-BBD0-84DB424EC3DE}" type="pres">
      <dgm:prSet presAssocID="{FD4F8D38-A41D-41FB-8430-FD4B44816D91}" presName="node" presStyleLbl="node1" presStyleIdx="3" presStyleCnt="4">
        <dgm:presLayoutVars>
          <dgm:bulletEnabled val="1"/>
        </dgm:presLayoutVars>
      </dgm:prSet>
      <dgm:spPr/>
    </dgm:pt>
  </dgm:ptLst>
  <dgm:cxnLst>
    <dgm:cxn modelId="{97932312-8121-4798-B068-11DDE9B319B8}" type="presOf" srcId="{FD4F8D38-A41D-41FB-8430-FD4B44816D91}" destId="{AE480A30-00E1-4975-BBD0-84DB424EC3DE}" srcOrd="0" destOrd="0" presId="urn:microsoft.com/office/officeart/2005/8/layout/default"/>
    <dgm:cxn modelId="{0C203819-A728-4DFB-9628-E43FFBF56931}" type="presOf" srcId="{DF7F36A0-A401-4ACE-9A99-82DD2C6C7582}" destId="{B62361F2-0129-4D00-BE4A-40C4AA202EDC}" srcOrd="0" destOrd="0" presId="urn:microsoft.com/office/officeart/2005/8/layout/default"/>
    <dgm:cxn modelId="{0E6F3E19-E3EA-4067-9B4B-4F75119DD6E9}" srcId="{E70171AF-3A8B-4F2D-A59F-7E48FC23AEAD}" destId="{4F2D365A-1143-4064-8EB9-EDDBE9C23E4E}" srcOrd="0" destOrd="0" parTransId="{A5B4C460-F2A9-42CC-9500-07539850B554}" sibTransId="{000759F5-7D32-4DB6-A770-B4375F4A9C54}"/>
    <dgm:cxn modelId="{5660083C-412F-473F-A659-53EACE20A884}" type="presOf" srcId="{E70171AF-3A8B-4F2D-A59F-7E48FC23AEAD}" destId="{0FE0E53C-09D7-43DD-96FC-304ADC8A1732}" srcOrd="0" destOrd="0" presId="urn:microsoft.com/office/officeart/2005/8/layout/default"/>
    <dgm:cxn modelId="{7BE8EF3F-DE46-4BD8-B085-221CC4F1586F}" type="presOf" srcId="{4F2D365A-1143-4064-8EB9-EDDBE9C23E4E}" destId="{C64D080F-FAE8-47AB-851D-454CED565E65}" srcOrd="0" destOrd="0" presId="urn:microsoft.com/office/officeart/2005/8/layout/default"/>
    <dgm:cxn modelId="{15F9E66A-F0A5-476D-A3DE-7C3709810A2C}" type="presOf" srcId="{628EA1C4-5A1A-4ECE-936A-A23823F4DB09}" destId="{A2220B75-AEFA-4472-ACA2-7A125F88B79D}" srcOrd="0" destOrd="0" presId="urn:microsoft.com/office/officeart/2005/8/layout/default"/>
    <dgm:cxn modelId="{975A334E-9D21-49F0-B3D5-139B70AFF3E3}" srcId="{E70171AF-3A8B-4F2D-A59F-7E48FC23AEAD}" destId="{628EA1C4-5A1A-4ECE-936A-A23823F4DB09}" srcOrd="2" destOrd="0" parTransId="{9D839746-49DB-497A-8BC2-4F7A0AF74836}" sibTransId="{BF8EE65F-73CD-4817-B5EF-690D532132A3}"/>
    <dgm:cxn modelId="{56A66758-FA2B-469C-9095-A2AED979193A}" srcId="{E70171AF-3A8B-4F2D-A59F-7E48FC23AEAD}" destId="{DF7F36A0-A401-4ACE-9A99-82DD2C6C7582}" srcOrd="1" destOrd="0" parTransId="{A23C34E2-1E10-458D-92E4-EF6FD77986E3}" sibTransId="{29EC831C-F313-4F0B-91BA-D7CA73A12E13}"/>
    <dgm:cxn modelId="{A2E157A5-2F2B-4FB5-A11A-F5DCF17B185A}" srcId="{E70171AF-3A8B-4F2D-A59F-7E48FC23AEAD}" destId="{FD4F8D38-A41D-41FB-8430-FD4B44816D91}" srcOrd="3" destOrd="0" parTransId="{10DA4499-6742-4535-BD74-C3E65E107455}" sibTransId="{5447C527-69BD-4367-92C5-5CF8930058DA}"/>
    <dgm:cxn modelId="{80941E56-F85A-4129-940D-DE30323672E7}" type="presParOf" srcId="{0FE0E53C-09D7-43DD-96FC-304ADC8A1732}" destId="{C64D080F-FAE8-47AB-851D-454CED565E65}" srcOrd="0" destOrd="0" presId="urn:microsoft.com/office/officeart/2005/8/layout/default"/>
    <dgm:cxn modelId="{E2A1C1A3-3FB5-483C-BC53-00848E548FBE}" type="presParOf" srcId="{0FE0E53C-09D7-43DD-96FC-304ADC8A1732}" destId="{37A95B9E-2663-4BAC-99EE-5D40FDC03EA6}" srcOrd="1" destOrd="0" presId="urn:microsoft.com/office/officeart/2005/8/layout/default"/>
    <dgm:cxn modelId="{791B917D-8885-4E2E-9C29-F3B5E42474E9}" type="presParOf" srcId="{0FE0E53C-09D7-43DD-96FC-304ADC8A1732}" destId="{B62361F2-0129-4D00-BE4A-40C4AA202EDC}" srcOrd="2" destOrd="0" presId="urn:microsoft.com/office/officeart/2005/8/layout/default"/>
    <dgm:cxn modelId="{D14059D0-6DE4-4712-B1CB-DBD0EF477897}" type="presParOf" srcId="{0FE0E53C-09D7-43DD-96FC-304ADC8A1732}" destId="{80130CA5-BD71-4BC8-AF08-0A23B335B38B}" srcOrd="3" destOrd="0" presId="urn:microsoft.com/office/officeart/2005/8/layout/default"/>
    <dgm:cxn modelId="{B985AC3B-5677-473A-A04B-D1A3A9ED2466}" type="presParOf" srcId="{0FE0E53C-09D7-43DD-96FC-304ADC8A1732}" destId="{A2220B75-AEFA-4472-ACA2-7A125F88B79D}" srcOrd="4" destOrd="0" presId="urn:microsoft.com/office/officeart/2005/8/layout/default"/>
    <dgm:cxn modelId="{6D6CF302-5F41-4B02-9D82-C47376B97880}" type="presParOf" srcId="{0FE0E53C-09D7-43DD-96FC-304ADC8A1732}" destId="{001FA0AA-B9F0-4FC4-BEA8-9D43190FF568}" srcOrd="5" destOrd="0" presId="urn:microsoft.com/office/officeart/2005/8/layout/default"/>
    <dgm:cxn modelId="{2F571601-DA67-461A-A4BF-2E20904C826F}" type="presParOf" srcId="{0FE0E53C-09D7-43DD-96FC-304ADC8A1732}" destId="{AE480A30-00E1-4975-BBD0-84DB424EC3D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D080F-FAE8-47AB-851D-454CED565E65}">
      <dsp:nvSpPr>
        <dsp:cNvPr id="0" name=""/>
        <dsp:cNvSpPr/>
      </dsp:nvSpPr>
      <dsp:spPr>
        <a:xfrm>
          <a:off x="228502" y="2128"/>
          <a:ext cx="3192386" cy="191543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Tanden wegen per stuk tussen de 1 en 2 gram.</a:t>
          </a:r>
          <a:endParaRPr lang="en-US" sz="2400" kern="1200"/>
        </a:p>
      </dsp:txBody>
      <dsp:txXfrm>
        <a:off x="228502" y="2128"/>
        <a:ext cx="3192386" cy="1915432"/>
      </dsp:txXfrm>
    </dsp:sp>
    <dsp:sp modelId="{B62361F2-0129-4D00-BE4A-40C4AA202EDC}">
      <dsp:nvSpPr>
        <dsp:cNvPr id="0" name=""/>
        <dsp:cNvSpPr/>
      </dsp:nvSpPr>
      <dsp:spPr>
        <a:xfrm>
          <a:off x="3740127" y="2128"/>
          <a:ext cx="3192386" cy="191543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Mensen: 30 Tanden</a:t>
          </a:r>
          <a:endParaRPr lang="en-US" sz="2400" kern="1200"/>
        </a:p>
      </dsp:txBody>
      <dsp:txXfrm>
        <a:off x="3740127" y="2128"/>
        <a:ext cx="3192386" cy="1915432"/>
      </dsp:txXfrm>
    </dsp:sp>
    <dsp:sp modelId="{A2220B75-AEFA-4472-ACA2-7A125F88B79D}">
      <dsp:nvSpPr>
        <dsp:cNvPr id="0" name=""/>
        <dsp:cNvSpPr/>
      </dsp:nvSpPr>
      <dsp:spPr>
        <a:xfrm>
          <a:off x="228502" y="2236799"/>
          <a:ext cx="3192386" cy="191543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30 x 1,5 = 45 gram </a:t>
          </a:r>
          <a:endParaRPr lang="en-US" sz="2400" kern="1200"/>
        </a:p>
      </dsp:txBody>
      <dsp:txXfrm>
        <a:off x="228502" y="2236799"/>
        <a:ext cx="3192386" cy="1915432"/>
      </dsp:txXfrm>
    </dsp:sp>
    <dsp:sp modelId="{AE480A30-00E1-4975-BBD0-84DB424EC3DE}">
      <dsp:nvSpPr>
        <dsp:cNvPr id="0" name=""/>
        <dsp:cNvSpPr/>
      </dsp:nvSpPr>
      <dsp:spPr>
        <a:xfrm>
          <a:off x="3740127" y="2236799"/>
          <a:ext cx="3192386" cy="191543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Een snavel weegt minder dan tanden. </a:t>
          </a:r>
          <a:br>
            <a:rPr lang="nl-NL" sz="2400" kern="1200"/>
          </a:br>
          <a:r>
            <a:rPr lang="nl-NL" sz="2400" kern="1200"/>
            <a:t>De snavel van een grijze roodstaart weeg 20gram.</a:t>
          </a:r>
          <a:endParaRPr lang="en-US" sz="2400" kern="1200"/>
        </a:p>
      </dsp:txBody>
      <dsp:txXfrm>
        <a:off x="3740127" y="2236799"/>
        <a:ext cx="3192386" cy="1915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0E821-5AB3-4772-AA1E-152B453F4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6EF32F-3528-4754-9C39-F821FF569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0F968E-BE31-43EB-90A3-0D981973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C87F21-1C85-422B-B469-F3B1C329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8036D9-F1BB-4978-8808-A96A8400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383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B38CA-0D96-4AB7-9196-C70F83F0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E9EFE6-7D6D-4F46-BC40-7198EFA4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8D6231-57A4-4507-9DC4-D6C0353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6BEE5C-2E63-4D03-84C0-308415F4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C4A7D5-65D0-4C1A-BE2F-27DC4DAC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63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1CCABB8-CF0C-4999-995D-287F54DAD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E42753-94C2-4859-B87D-EBF986C69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680E4E-33EC-4377-A6AB-4C3AEA9C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FA0DF0-7A30-449F-84F7-B5ED652FE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065F4C-D9C5-469E-A7CE-B2FF9916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65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A7351-FD17-4998-A8D2-509E70EE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A1B3C7-E73C-48BD-AD73-BF3B7D403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B7EDAB-53D8-4CAB-806E-B3F9A0D28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849976-DB0E-4440-857F-F8F3E002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B7B88-2F43-4154-8D37-948C31E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54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6BD04-4398-4076-8E21-8A786637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3706FE-FB30-4B06-AC40-D048F7490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1ED622-C3AD-40F2-BCE7-77199956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972C2C-B800-4B8E-BAFB-3F2C72FB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3FB05A-195B-40E9-95BE-10158633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87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554BA-1439-4658-ADE8-D826B0B8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0C0C7F-1C60-4FF7-947E-8AEAC604A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E39AB8-2FBD-464F-A5D2-AD8AEB1E5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0F42F9-9E65-49FA-906F-8BC6D1F0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AC5671-9459-4576-BEC8-092947B7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CD959B-36E5-46D8-B36C-88A6807C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96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8F4E1-B588-4935-8F15-455FCC75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22C0B6-C47A-4A6F-95FD-F60F0BB69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0DBF47-724C-4D5B-B51F-3AC21CE00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CCF6F59-8D96-4F3E-B157-8A896237E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B23AFD-1573-4F37-8620-9765FB052A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BA23351-C9B7-41EA-885B-0B0FED7E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0411F24-9E57-4930-99AD-FFA645FB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970C87F-3DE5-416D-A991-B57D76DC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80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9FE24-7B1B-4B47-B86E-5653F73D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20FCBF3-4ACF-44AD-8909-10FB44F6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31145DF-AE9D-485B-8374-458946955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32A9D0-3567-4074-91B6-7CB63D2D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24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CF682CC-E961-4A90-B751-68F38CBC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7D5A9C1-1528-4657-853A-E2BD5FDA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51BC10-B0B1-4713-8288-50C122C8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24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D60E4-5D58-487E-A84A-AE6249C5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8CFAA0-9C1B-40E3-9ECF-AD856A61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00A7DBC-2A17-45FA-8BA9-A78E5A22E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915942-326E-4C3E-9DF3-88E62999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C0A4EC-9871-43A3-B221-DC5AE50C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8BCDBC-BC9A-418B-AD88-4B66D40D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28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03EB1-06E2-4836-926C-DE420396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A76C690-0164-404E-B176-CA5CFD6B5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0CE36A-1736-4A05-AD1C-C67382B32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0C25A7-7BD1-41E4-8F6E-44E7B478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ACF0BB-FC37-4736-9858-8625B275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6C5920-3306-4ACA-AB23-9DBA7A56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07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1272CB-4C7D-4496-9591-A918D16A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4F616E-229C-4ED9-9ED9-F82543C36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D9836-09BA-4907-84B6-0E9E0D69D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F84AC-A7CE-4E9A-9C40-895C5B2E9FC8}" type="datetimeFigureOut">
              <a:rPr lang="nl-NL" smtClean="0"/>
              <a:t>7-3-2019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D54D05-734F-4E54-8064-C08570FD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4C7685-C856-45D8-9785-7FF159FF6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12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QbL9c_XrtE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beeldingsresultaat voor vogel anatomie">
            <a:extLst>
              <a:ext uri="{FF2B5EF4-FFF2-40B4-BE49-F238E27FC236}">
                <a16:creationId xmlns:a16="http://schemas.microsoft.com/office/drawing/2014/main" id="{CDCC109E-CD0B-4181-ADFA-228D696C8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4" b="1217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82FFB8-0560-4DEB-A2D6-4A87717B0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Vogels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0B6D8A-E4AE-4E9B-8CF5-634C798DB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28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64D180-F8E7-475D-86F8-CCA1EAC9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Evolutionair voordeel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D10F2C-396D-4008-B2C4-9B126ACF2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Tanden zijn zwaar</a:t>
            </a:r>
          </a:p>
          <a:p>
            <a:r>
              <a:rPr lang="nl-NL" sz="2000">
                <a:solidFill>
                  <a:schemeClr val="bg1"/>
                </a:solidFill>
              </a:rPr>
              <a:t>Snavels zijn licht</a:t>
            </a:r>
          </a:p>
          <a:p>
            <a:endParaRPr lang="nl-NL" sz="2000">
              <a:solidFill>
                <a:schemeClr val="bg1"/>
              </a:solidFill>
            </a:endParaRPr>
          </a:p>
          <a:p>
            <a:r>
              <a:rPr lang="nl-NL" sz="2000">
                <a:solidFill>
                  <a:schemeClr val="bg1"/>
                </a:solidFill>
              </a:rPr>
              <a:t>Des te lichter de vogel des te makkelijker hij kan vliegen. </a:t>
            </a:r>
          </a:p>
        </p:txBody>
      </p:sp>
      <p:pic>
        <p:nvPicPr>
          <p:cNvPr id="3074" name="Picture 2" descr="flying black and white GIF">
            <a:extLst>
              <a:ext uri="{FF2B5EF4-FFF2-40B4-BE49-F238E27FC236}">
                <a16:creationId xmlns:a16="http://schemas.microsoft.com/office/drawing/2014/main" id="{E42CC40C-3810-4CF1-8600-B7B1EA3667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95" y="1172547"/>
            <a:ext cx="7537705" cy="533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99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A81951-E2A1-4E2C-AA15-2FE10B28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Snavel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572F30-FB19-4059-8183-F6E8FEFCA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Wat is de functie van de snavel?</a:t>
            </a:r>
            <a:b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BarrÃ¨re Pierre 1690-1755 Ornithologiae.png">
            <a:extLst>
              <a:ext uri="{FF2B5EF4-FFF2-40B4-BE49-F238E27FC236}">
                <a16:creationId xmlns:a16="http://schemas.microsoft.com/office/drawing/2014/main" id="{6428F00A-C713-4B55-88AD-EF49086E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82" y="492573"/>
            <a:ext cx="4616424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7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7546C-9482-4D18-8B31-B2526D34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96268"/>
            <a:ext cx="3881387" cy="1325563"/>
          </a:xfrm>
        </p:spPr>
        <p:txBody>
          <a:bodyPr/>
          <a:lstStyle/>
          <a:p>
            <a:r>
              <a:rPr lang="nl-NL" dirty="0"/>
              <a:t>De snavel vorm </a:t>
            </a:r>
            <a:br>
              <a:rPr lang="nl-NL" dirty="0"/>
            </a:br>
            <a:r>
              <a:rPr lang="nl-NL" dirty="0"/>
              <a:t>bepaald functie.</a:t>
            </a:r>
          </a:p>
        </p:txBody>
      </p:sp>
      <p:pic>
        <p:nvPicPr>
          <p:cNvPr id="4" name="Picture 2" descr="BirdBeaksA.svg">
            <a:extLst>
              <a:ext uri="{FF2B5EF4-FFF2-40B4-BE49-F238E27FC236}">
                <a16:creationId xmlns:a16="http://schemas.microsoft.com/office/drawing/2014/main" id="{048817FD-A1BF-4465-99FB-8548FCA1A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44"/>
          <a:stretch/>
        </p:blipFill>
        <p:spPr bwMode="auto">
          <a:xfrm>
            <a:off x="4000667" y="602299"/>
            <a:ext cx="4190666" cy="56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irdBeaksA.svg">
            <a:extLst>
              <a:ext uri="{FF2B5EF4-FFF2-40B4-BE49-F238E27FC236}">
                <a16:creationId xmlns:a16="http://schemas.microsoft.com/office/drawing/2014/main" id="{889C152F-109D-44DE-8AF5-5FD7F230A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2"/>
          <a:stretch/>
        </p:blipFill>
        <p:spPr bwMode="auto">
          <a:xfrm>
            <a:off x="8521700" y="716334"/>
            <a:ext cx="3581399" cy="595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19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78E01-F9C2-4F88-944E-E7889F2A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Vogels gebruiken hun snavels voor..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B89BA0-73AF-4028-AEF4-D5631C63B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 lnSpcReduction="10000"/>
          </a:bodyPr>
          <a:lstStyle/>
          <a:p>
            <a:r>
              <a:rPr lang="nl-NL" sz="1800" dirty="0">
                <a:solidFill>
                  <a:schemeClr val="bg1"/>
                </a:solidFill>
              </a:rPr>
              <a:t>Vangen van voedsel</a:t>
            </a:r>
          </a:p>
          <a:p>
            <a:r>
              <a:rPr lang="nl-NL" sz="1800" dirty="0">
                <a:solidFill>
                  <a:schemeClr val="bg1"/>
                </a:solidFill>
              </a:rPr>
              <a:t>Opeten van voedsel</a:t>
            </a:r>
          </a:p>
          <a:p>
            <a:r>
              <a:rPr lang="nl-NL" sz="1800" dirty="0">
                <a:solidFill>
                  <a:schemeClr val="bg1"/>
                </a:solidFill>
              </a:rPr>
              <a:t>Maken van geluid (GEEN stembanden)</a:t>
            </a:r>
          </a:p>
          <a:p>
            <a:r>
              <a:rPr lang="nl-NL" sz="1800" dirty="0">
                <a:solidFill>
                  <a:schemeClr val="bg1"/>
                </a:solidFill>
              </a:rPr>
              <a:t>Schoonmaken verenpak</a:t>
            </a:r>
          </a:p>
          <a:p>
            <a:r>
              <a:rPr lang="nl-NL" sz="1800" dirty="0">
                <a:solidFill>
                  <a:schemeClr val="bg1"/>
                </a:solidFill>
              </a:rPr>
              <a:t>Ademen (Welke vogels hebben geen neusgaten?) </a:t>
            </a:r>
          </a:p>
          <a:p>
            <a:r>
              <a:rPr lang="nl-NL" sz="1800" dirty="0">
                <a:solidFill>
                  <a:schemeClr val="bg1"/>
                </a:solidFill>
              </a:rPr>
              <a:t>Zelfverdediging</a:t>
            </a:r>
          </a:p>
          <a:p>
            <a:r>
              <a:rPr lang="nl-NL" sz="1800" dirty="0">
                <a:solidFill>
                  <a:schemeClr val="bg1"/>
                </a:solidFill>
              </a:rPr>
              <a:t>Kleur (Waarom is dit belangrijk?)</a:t>
            </a:r>
            <a:br>
              <a:rPr lang="nl-NL" sz="1800" dirty="0">
                <a:solidFill>
                  <a:schemeClr val="bg1"/>
                </a:solidFill>
              </a:rPr>
            </a:br>
            <a:br>
              <a:rPr lang="nl-NL" sz="1400" dirty="0">
                <a:solidFill>
                  <a:schemeClr val="bg1"/>
                </a:solidFill>
              </a:rPr>
            </a:b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Gerelateerde afbeelding">
            <a:extLst>
              <a:ext uri="{FF2B5EF4-FFF2-40B4-BE49-F238E27FC236}">
                <a16:creationId xmlns:a16="http://schemas.microsoft.com/office/drawing/2014/main" id="{8AD3179A-3740-4178-8782-266A54C4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1028024"/>
            <a:ext cx="6542117" cy="464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8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787747-A8AD-4DAD-8E62-73BE1604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Geluid maken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EB4505-E585-4E8B-8135-99F0FC16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Vogels hebben geen stembanden</a:t>
            </a:r>
          </a:p>
          <a:p>
            <a:r>
              <a:rPr lang="nl-NL" sz="2000">
                <a:solidFill>
                  <a:schemeClr val="bg1"/>
                </a:solidFill>
              </a:rPr>
              <a:t>Spraakorgaan: Syrinx</a:t>
            </a:r>
            <a:br>
              <a:rPr lang="nl-NL" sz="2000">
                <a:solidFill>
                  <a:schemeClr val="bg1"/>
                </a:solidFill>
              </a:rPr>
            </a:br>
            <a:r>
              <a:rPr lang="nl-NL" sz="2000">
                <a:solidFill>
                  <a:schemeClr val="bg1"/>
                </a:solidFill>
              </a:rPr>
              <a:t>Spierringen onder de luchtpijp</a:t>
            </a:r>
          </a:p>
          <a:p>
            <a:r>
              <a:rPr lang="nl-NL" sz="2000">
                <a:solidFill>
                  <a:schemeClr val="bg1"/>
                </a:solidFill>
              </a:rPr>
              <a:t>Aanspannen/Ontspannen zorgt voor trillingen</a:t>
            </a:r>
          </a:p>
          <a:p>
            <a:r>
              <a:rPr lang="nl-NL" sz="2000">
                <a:solidFill>
                  <a:schemeClr val="bg1"/>
                </a:solidFill>
              </a:rPr>
              <a:t>Lucht loopt door de luchtpijp en produceren geluid.</a:t>
            </a:r>
          </a:p>
        </p:txBody>
      </p:sp>
      <p:pic>
        <p:nvPicPr>
          <p:cNvPr id="8194" name="Picture 2" descr="Gerelateerde afbeelding">
            <a:extLst>
              <a:ext uri="{FF2B5EF4-FFF2-40B4-BE49-F238E27FC236}">
                <a16:creationId xmlns:a16="http://schemas.microsoft.com/office/drawing/2014/main" id="{2B4D661A-21AC-4B9A-9D4E-3B562735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496776"/>
            <a:ext cx="6250769" cy="37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726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F72190-53C1-401F-943A-8F7DE608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Waarom krijgt een specht geen hoofdpijn?</a:t>
            </a:r>
          </a:p>
        </p:txBody>
      </p:sp>
    </p:spTree>
    <p:extLst>
      <p:ext uri="{BB962C8B-B14F-4D97-AF65-F5344CB8AC3E}">
        <p14:creationId xmlns:p14="http://schemas.microsoft.com/office/powerpoint/2010/main" val="822979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C5F125-7D60-445A-9A7D-F3A27DE9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De tong van de specht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CBA145-5DB3-4C02-842B-4495A1C19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Onder de tong zit een elastische ondersteuning</a:t>
            </a:r>
          </a:p>
          <a:p>
            <a:r>
              <a:rPr lang="nl-NL" sz="2000" dirty="0">
                <a:solidFill>
                  <a:schemeClr val="bg1"/>
                </a:solidFill>
              </a:rPr>
              <a:t>Om de gehele schedel </a:t>
            </a:r>
          </a:p>
          <a:p>
            <a:r>
              <a:rPr lang="nl-NL" sz="2000" dirty="0">
                <a:solidFill>
                  <a:schemeClr val="bg1"/>
                </a:solidFill>
              </a:rPr>
              <a:t>Vangt de klap op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9218" name="Picture 2" descr="Afbeeldingsresultaat voor spechten tong">
            <a:extLst>
              <a:ext uri="{FF2B5EF4-FFF2-40B4-BE49-F238E27FC236}">
                <a16:creationId xmlns:a16="http://schemas.microsoft.com/office/drawing/2014/main" id="{D3369653-2BA6-4742-90F9-953D70B4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1355130"/>
            <a:ext cx="6542117" cy="399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4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: Top Corners Rounded 134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: Top Corners Rounded 136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84DCDB-439A-4F52-AA35-43222741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De krop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A99D15-E5E5-4412-9AB7-F615BB02E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Spijsverteringsstelsel</a:t>
            </a:r>
          </a:p>
          <a:p>
            <a:r>
              <a:rPr lang="nl-NL" sz="2000" dirty="0">
                <a:solidFill>
                  <a:schemeClr val="bg1"/>
                </a:solidFill>
              </a:rPr>
              <a:t>Tijdelijke opslag</a:t>
            </a:r>
          </a:p>
          <a:p>
            <a:r>
              <a:rPr lang="nl-NL" sz="2000" dirty="0">
                <a:solidFill>
                  <a:schemeClr val="bg1"/>
                </a:solidFill>
              </a:rPr>
              <a:t>Bewaren voedsel</a:t>
            </a:r>
          </a:p>
          <a:p>
            <a:r>
              <a:rPr lang="nl-NL" sz="2000" dirty="0">
                <a:solidFill>
                  <a:schemeClr val="bg1"/>
                </a:solidFill>
              </a:rPr>
              <a:t>Voederen van jongen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upload.wikimedia.org/wikipedia/commons/e/ea/PigeonAnatomy.png">
            <a:extLst>
              <a:ext uri="{FF2B5EF4-FFF2-40B4-BE49-F238E27FC236}">
                <a16:creationId xmlns:a16="http://schemas.microsoft.com/office/drawing/2014/main" id="{E043E88E-772B-4055-B1C0-A131BD57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98" y="467256"/>
            <a:ext cx="3665655" cy="57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35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E4B8CB-43AF-42C8-972F-12DDFB26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Vogel botten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60016-B74E-4839-97F3-2DB546D97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Hol van binnen</a:t>
            </a:r>
          </a:p>
          <a:p>
            <a:r>
              <a:rPr lang="nl-NL" sz="2000">
                <a:solidFill>
                  <a:schemeClr val="bg1"/>
                </a:solidFill>
              </a:rPr>
              <a:t>Lichter van gewicht</a:t>
            </a:r>
          </a:p>
        </p:txBody>
      </p:sp>
      <p:pic>
        <p:nvPicPr>
          <p:cNvPr id="11266" name="Picture 2" descr="Afbeeldingsresultaat voor bird bone">
            <a:extLst>
              <a:ext uri="{FF2B5EF4-FFF2-40B4-BE49-F238E27FC236}">
                <a16:creationId xmlns:a16="http://schemas.microsoft.com/office/drawing/2014/main" id="{0FE773E4-1022-40DF-BB6D-A9ECFF6A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09" y="1126593"/>
            <a:ext cx="6897624" cy="415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94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AA4A1-5A11-4EDA-BFC7-28C3F1D5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Opdracht vogelbotten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2" descr="https://upload.wikimedia.org/wikipedia/commons/thumb/6/6c/Squelette_oiseau.JPG/350px-Squelette_oiseau.JPG">
            <a:extLst>
              <a:ext uri="{FF2B5EF4-FFF2-40B4-BE49-F238E27FC236}">
                <a16:creationId xmlns:a16="http://schemas.microsoft.com/office/drawing/2014/main" id="{8D54ABC5-9F97-437E-A070-C6B7DF668B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96" y="492573"/>
            <a:ext cx="4410597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3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C9AA6-4E26-4EFC-B077-D9F471A8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title="Try Not To Laugh | Funny Birds Video Compilation 2017">
            <a:hlinkClick r:id="" action="ppaction://media"/>
            <a:extLst>
              <a:ext uri="{FF2B5EF4-FFF2-40B4-BE49-F238E27FC236}">
                <a16:creationId xmlns:a16="http://schemas.microsoft.com/office/drawing/2014/main" id="{CB3014E2-774D-4747-AB9E-B81AEC3244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31800" y="242887"/>
            <a:ext cx="11328400" cy="6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471AA-4A07-45E0-A3BD-BD086C46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662A09-3DF2-46A3-A73D-B24CFD05D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5346700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1. Schedel</a:t>
            </a:r>
            <a:br>
              <a:rPr lang="nl-NL" dirty="0"/>
            </a:br>
            <a:r>
              <a:rPr lang="nl-NL" dirty="0"/>
              <a:t>2. Halswervel</a:t>
            </a:r>
            <a:br>
              <a:rPr lang="nl-NL" dirty="0"/>
            </a:br>
            <a:r>
              <a:rPr lang="nl-NL" dirty="0"/>
              <a:t>3. Vorkbeen</a:t>
            </a:r>
            <a:br>
              <a:rPr lang="nl-NL" dirty="0"/>
            </a:br>
            <a:r>
              <a:rPr lang="nl-NL" dirty="0"/>
              <a:t>5. Rib</a:t>
            </a:r>
            <a:br>
              <a:rPr lang="nl-NL" dirty="0"/>
            </a:br>
            <a:r>
              <a:rPr lang="nl-NL" dirty="0"/>
              <a:t>6. Borstbeenkam </a:t>
            </a:r>
            <a:br>
              <a:rPr lang="nl-NL" dirty="0"/>
            </a:br>
            <a:r>
              <a:rPr lang="nl-NL" dirty="0"/>
              <a:t>7. Knieschijf </a:t>
            </a:r>
            <a:br>
              <a:rPr lang="nl-NL" dirty="0"/>
            </a:br>
            <a:r>
              <a:rPr lang="nl-NL" dirty="0"/>
              <a:t>9. </a:t>
            </a:r>
            <a:r>
              <a:rPr lang="nl-NL" dirty="0" err="1"/>
              <a:t>Achterteen</a:t>
            </a:r>
            <a:br>
              <a:rPr lang="nl-NL" dirty="0"/>
            </a:br>
            <a:r>
              <a:rPr lang="nl-NL" dirty="0"/>
              <a:t>10. Scheenbeen </a:t>
            </a:r>
            <a:br>
              <a:rPr lang="nl-NL" dirty="0"/>
            </a:br>
            <a:r>
              <a:rPr lang="nl-NL" dirty="0"/>
              <a:t>11. Kuitbeen</a:t>
            </a:r>
            <a:br>
              <a:rPr lang="nl-NL" dirty="0"/>
            </a:br>
            <a:r>
              <a:rPr lang="nl-NL" dirty="0"/>
              <a:t>12. Dijbeen</a:t>
            </a:r>
            <a:br>
              <a:rPr lang="nl-NL" dirty="0"/>
            </a:br>
            <a:r>
              <a:rPr lang="nl-NL" dirty="0"/>
              <a:t>13. Schaambeen</a:t>
            </a:r>
            <a:br>
              <a:rPr lang="nl-NL" dirty="0"/>
            </a:br>
            <a:r>
              <a:rPr lang="nl-NL" dirty="0"/>
              <a:t>14. </a:t>
            </a:r>
            <a:r>
              <a:rPr lang="nl-NL" dirty="0" err="1"/>
              <a:t>Zitbeen</a:t>
            </a:r>
            <a:r>
              <a:rPr lang="nl-NL" dirty="0"/>
              <a:t>; </a:t>
            </a:r>
            <a:br>
              <a:rPr lang="nl-NL" dirty="0"/>
            </a:br>
            <a:r>
              <a:rPr lang="nl-NL" dirty="0"/>
              <a:t>16. Staartwervel</a:t>
            </a:r>
            <a:br>
              <a:rPr lang="nl-NL" dirty="0"/>
            </a:br>
            <a:r>
              <a:rPr lang="nl-NL" dirty="0"/>
              <a:t>17. Stuit </a:t>
            </a:r>
            <a:br>
              <a:rPr lang="nl-NL" dirty="0"/>
            </a:br>
            <a:r>
              <a:rPr lang="nl-NL" dirty="0"/>
              <a:t>19. Schouderblad</a:t>
            </a:r>
            <a:br>
              <a:rPr lang="nl-NL" dirty="0"/>
            </a:br>
            <a:r>
              <a:rPr lang="nl-NL" dirty="0"/>
              <a:t>21. Opperarmbeen</a:t>
            </a:r>
            <a:br>
              <a:rPr lang="nl-NL" dirty="0"/>
            </a:br>
            <a:r>
              <a:rPr lang="nl-NL" dirty="0"/>
              <a:t>22. Ellepijp </a:t>
            </a:r>
            <a:br>
              <a:rPr lang="nl-NL" dirty="0"/>
            </a:br>
            <a:r>
              <a:rPr lang="nl-NL" dirty="0"/>
              <a:t>23 Spaakbeen</a:t>
            </a:r>
          </a:p>
        </p:txBody>
      </p:sp>
    </p:spTree>
    <p:extLst>
      <p:ext uri="{BB962C8B-B14F-4D97-AF65-F5344CB8AC3E}">
        <p14:creationId xmlns:p14="http://schemas.microsoft.com/office/powerpoint/2010/main" val="236448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9070C-B59F-48A4-8DF4-114B2E6B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nl-NL" dirty="0"/>
              <a:t>Leerdoelen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C6EE84-0EE9-4680-8944-A782181E0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nl-NL" sz="1800" dirty="0"/>
              <a:t>Anatomie van de vogel kunnen benoemen.</a:t>
            </a:r>
          </a:p>
          <a:p>
            <a:r>
              <a:rPr lang="nl-NL" sz="1800" dirty="0"/>
              <a:t>De werking van de longen kunnen omschrijven.</a:t>
            </a:r>
          </a:p>
          <a:p>
            <a:r>
              <a:rPr lang="nl-NL" sz="1800" dirty="0"/>
              <a:t>De functie van de snavel kunnen benoemen.</a:t>
            </a:r>
          </a:p>
        </p:txBody>
      </p:sp>
      <p:pic>
        <p:nvPicPr>
          <p:cNvPr id="2054" name="Picture 6" descr="Afbeeldingsresultaat voor vogel anatomie">
            <a:extLst>
              <a:ext uri="{FF2B5EF4-FFF2-40B4-BE49-F238E27FC236}">
                <a16:creationId xmlns:a16="http://schemas.microsoft.com/office/drawing/2014/main" id="{02B33CB3-BE2F-49E3-903E-D7464F6F1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3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2" descr="Afbeelding kan het volgende bevatten: vogel en buiten">
            <a:extLst>
              <a:ext uri="{FF2B5EF4-FFF2-40B4-BE49-F238E27FC236}">
                <a16:creationId xmlns:a16="http://schemas.microsoft.com/office/drawing/2014/main" id="{99B570D7-25EB-4544-944C-EE296A453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E16814-4B68-432C-B802-298505CE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Excursie naar Vogelklas Karelschot</a:t>
            </a:r>
          </a:p>
        </p:txBody>
      </p:sp>
    </p:spTree>
    <p:extLst>
      <p:ext uri="{BB962C8B-B14F-4D97-AF65-F5344CB8AC3E}">
        <p14:creationId xmlns:p14="http://schemas.microsoft.com/office/powerpoint/2010/main" val="200192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" descr="https://maken.wikiwijs.nl/userfiles/8c94674e4134fb30c1a1351510e2a878bb89b08c.png">
            <a:extLst>
              <a:ext uri="{FF2B5EF4-FFF2-40B4-BE49-F238E27FC236}">
                <a16:creationId xmlns:a16="http://schemas.microsoft.com/office/drawing/2014/main" id="{AEFF13B4-4A97-48FA-803F-2CAE938B75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988991"/>
            <a:ext cx="10905066" cy="4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6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36B12-745A-42B8-9535-E92ECC84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Ademhaling bij vogels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0748DC-5DD1-4C4C-9709-5D36606C4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346" y="1690688"/>
            <a:ext cx="10515600" cy="4351338"/>
          </a:xfrm>
        </p:spPr>
        <p:txBody>
          <a:bodyPr/>
          <a:lstStyle/>
          <a:p>
            <a:r>
              <a:rPr lang="nl-NL" dirty="0"/>
              <a:t>Veel energie en  verbruik</a:t>
            </a:r>
          </a:p>
          <a:p>
            <a:r>
              <a:rPr lang="nl-NL" dirty="0"/>
              <a:t>Zuurstof verbruik bij het vliegen</a:t>
            </a:r>
          </a:p>
          <a:p>
            <a:r>
              <a:rPr lang="nl-NL" dirty="0"/>
              <a:t>Longen in verbinding met luchtzakken</a:t>
            </a:r>
          </a:p>
          <a:p>
            <a:r>
              <a:rPr lang="nl-NL" dirty="0"/>
              <a:t>Bewegen borstbeen en ribben</a:t>
            </a:r>
          </a:p>
        </p:txBody>
      </p:sp>
      <p:pic>
        <p:nvPicPr>
          <p:cNvPr id="5122" name="Picture 2" descr="bird GIF">
            <a:extLst>
              <a:ext uri="{FF2B5EF4-FFF2-40B4-BE49-F238E27FC236}">
                <a16:creationId xmlns:a16="http://schemas.microsoft.com/office/drawing/2014/main" id="{2864C802-F541-44BF-9A21-7532CCE742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46" y="3719513"/>
            <a:ext cx="43815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7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0F0440-183F-4F44-99F1-7A48DAB7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Fysiologie luchtzak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2BA518-E31A-4D90-9957-95951BE1F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Luchtzakken worden groter wanneer ze door de longen worden gevuld met lucht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Borstkas kleiner = lucht uit de longzakken.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Luchtzakken zorgen voor voortdurend lucht door de longen.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Afbeeldingsresultaat voor bird lung">
            <a:extLst>
              <a:ext uri="{FF2B5EF4-FFF2-40B4-BE49-F238E27FC236}">
                <a16:creationId xmlns:a16="http://schemas.microsoft.com/office/drawing/2014/main" id="{47EC95CD-358A-4E75-A795-C2F9E3EA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18" y="643467"/>
            <a:ext cx="4442058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559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66294A-0B26-46E9-B70C-66FA1B44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Waarom heeft een vogel geen tanden?</a:t>
            </a:r>
          </a:p>
        </p:txBody>
      </p:sp>
      <p:pic>
        <p:nvPicPr>
          <p:cNvPr id="1029" name="Picture 2" descr="Gerelateerde afbeelding">
            <a:extLst>
              <a:ext uri="{FF2B5EF4-FFF2-40B4-BE49-F238E27FC236}">
                <a16:creationId xmlns:a16="http://schemas.microsoft.com/office/drawing/2014/main" id="{DA8D4425-15A2-4C1A-9D12-91BFEF17E0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91840"/>
            <a:ext cx="7188199" cy="46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90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00E809-2906-473B-8A10-C4C3C489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nl-NL" dirty="0"/>
              <a:t>Tanden vs. Snavels</a:t>
            </a:r>
          </a:p>
        </p:txBody>
      </p:sp>
      <p:pic>
        <p:nvPicPr>
          <p:cNvPr id="2050" name="Picture 2" descr="hungry bird GIF">
            <a:extLst>
              <a:ext uri="{FF2B5EF4-FFF2-40B4-BE49-F238E27FC236}">
                <a16:creationId xmlns:a16="http://schemas.microsoft.com/office/drawing/2014/main" id="{4C0C9D21-984B-4904-9AE5-577DE8850E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" y="1030590"/>
            <a:ext cx="3425957" cy="47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" name="Tijdelijke aanduiding voor inhoud 2">
            <a:extLst>
              <a:ext uri="{FF2B5EF4-FFF2-40B4-BE49-F238E27FC236}">
                <a16:creationId xmlns:a16="http://schemas.microsoft.com/office/drawing/2014/main" id="{CACB2962-F626-4BC4-A128-51B44AB878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6568970"/>
              </p:ext>
            </p:extLst>
          </p:nvPr>
        </p:nvGraphicFramePr>
        <p:xfrm>
          <a:off x="4387515" y="2022601"/>
          <a:ext cx="7161017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539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248</Words>
  <Application>Microsoft Office PowerPoint</Application>
  <PresentationFormat>Breedbeeld</PresentationFormat>
  <Paragraphs>60</Paragraphs>
  <Slides>20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Vogels</vt:lpstr>
      <vt:lpstr>PowerPoint-presentatie</vt:lpstr>
      <vt:lpstr>Leerdoelen</vt:lpstr>
      <vt:lpstr>Excursie naar Vogelklas Karelschot</vt:lpstr>
      <vt:lpstr>PowerPoint-presentatie</vt:lpstr>
      <vt:lpstr>Ademhaling bij vogels</vt:lpstr>
      <vt:lpstr>Fysiologie luchtzak</vt:lpstr>
      <vt:lpstr>Waarom heeft een vogel geen tanden?</vt:lpstr>
      <vt:lpstr>Tanden vs. Snavels</vt:lpstr>
      <vt:lpstr>Evolutionair voordeel</vt:lpstr>
      <vt:lpstr>Snavel</vt:lpstr>
      <vt:lpstr>De snavel vorm  bepaald functie.</vt:lpstr>
      <vt:lpstr>Vogels gebruiken hun snavels voor.. </vt:lpstr>
      <vt:lpstr>Geluid maken</vt:lpstr>
      <vt:lpstr>Waarom krijgt een specht geen hoofdpijn?</vt:lpstr>
      <vt:lpstr>De tong van de specht</vt:lpstr>
      <vt:lpstr>De krop</vt:lpstr>
      <vt:lpstr>Vogel botten</vt:lpstr>
      <vt:lpstr>Opdracht vogelbotten</vt:lpstr>
      <vt:lpstr>Antwoorden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Vogels</dc:title>
  <dc:creator>Alishia Koppenaal-Gasper</dc:creator>
  <cp:lastModifiedBy>Alishia Koppenaal-Gasper</cp:lastModifiedBy>
  <cp:revision>3</cp:revision>
  <dcterms:created xsi:type="dcterms:W3CDTF">2019-02-19T19:35:37Z</dcterms:created>
  <dcterms:modified xsi:type="dcterms:W3CDTF">2019-03-07T10:14:09Z</dcterms:modified>
</cp:coreProperties>
</file>